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2F699-E451-4CDA-B737-630753819169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84371-9CF5-41ED-8DBA-B68A8EF006D2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4371-9CF5-41ED-8DBA-B68A8EF006D2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3A9BC-FBCD-4BDC-80CA-A83998268D98}" type="datetimeFigureOut">
              <a:rPr lang="hu-HU" smtClean="0"/>
              <a:pPr/>
              <a:t>2022.12.15.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AA8D7-C0BB-42FA-8CFB-747F82BF55E7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progression.hu/" TargetMode="External"/><Relationship Id="rId2" Type="http://schemas.openxmlformats.org/officeDocument/2006/relationships/hyperlink" Target="mailto:info@crimestop.h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imestop.h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:\András\Dokumentumok\Alapítvány\Aláírások\Váltó logo 3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51520" y="6309320"/>
            <a:ext cx="612000" cy="532173"/>
          </a:xfrm>
          <a:prstGeom prst="rect">
            <a:avLst/>
          </a:prstGeom>
          <a:noFill/>
        </p:spPr>
      </p:pic>
      <p:pic>
        <p:nvPicPr>
          <p:cNvPr id="5" name="Picture 3" descr="S:\András\Dokumentumok\Alapítvány\ERASMUS+\2020 UNLOCKED\erasmus2020fla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79512" y="44624"/>
            <a:ext cx="2016515" cy="576000"/>
          </a:xfrm>
          <a:prstGeom prst="rect">
            <a:avLst/>
          </a:prstGeom>
          <a:noFill/>
        </p:spPr>
      </p:pic>
      <p:pic>
        <p:nvPicPr>
          <p:cNvPr id="6" name="Kép 5" descr="Logo_zold_fekete_transparent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96336" y="188640"/>
            <a:ext cx="1260000" cy="449998"/>
          </a:xfrm>
          <a:prstGeom prst="rect">
            <a:avLst/>
          </a:prstGeom>
        </p:spPr>
      </p:pic>
      <p:pic>
        <p:nvPicPr>
          <p:cNvPr id="7" name="Kép 6" descr="amaka1tran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80491" y="6201376"/>
            <a:ext cx="612000" cy="612000"/>
          </a:xfrm>
          <a:prstGeom prst="rect">
            <a:avLst/>
          </a:prstGeom>
        </p:spPr>
      </p:pic>
      <p:sp>
        <p:nvSpPr>
          <p:cNvPr id="9" name="Téglalap 8"/>
          <p:cNvSpPr/>
          <p:nvPr/>
        </p:nvSpPr>
        <p:spPr>
          <a:xfrm>
            <a:off x="2286000" y="980728"/>
            <a:ext cx="457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hu-HU" sz="2800" b="1" dirty="0" smtClean="0"/>
              <a:t>PROGRESSION</a:t>
            </a:r>
            <a:endParaRPr lang="hu-HU" sz="2800" dirty="0" smtClean="0"/>
          </a:p>
          <a:p>
            <a:pPr algn="ctr"/>
            <a:r>
              <a:rPr lang="hu-HU" sz="2800" dirty="0" smtClean="0"/>
              <a:t> 2021-1-HU01-KA210-ADU-000035074</a:t>
            </a:r>
          </a:p>
          <a:p>
            <a:pPr algn="ctr">
              <a:buNone/>
            </a:pPr>
            <a:r>
              <a:rPr lang="hu-HU" sz="2800" b="1" dirty="0" smtClean="0"/>
              <a:t>2022. 01. 01. – 2022. 12. 31. </a:t>
            </a:r>
          </a:p>
          <a:p>
            <a:pPr algn="ctr">
              <a:buNone/>
            </a:pPr>
            <a:r>
              <a:rPr lang="hu-HU" sz="2800" dirty="0" smtClean="0"/>
              <a:t>Crime Stop Alapítvány (HU)</a:t>
            </a:r>
          </a:p>
          <a:p>
            <a:pPr algn="ctr">
              <a:buNone/>
            </a:pPr>
            <a:r>
              <a:rPr lang="hu-HU" sz="2800" dirty="0" err="1" smtClean="0"/>
              <a:t>Bozyazi</a:t>
            </a:r>
            <a:r>
              <a:rPr lang="hu-HU" sz="2800" dirty="0" smtClean="0"/>
              <a:t> </a:t>
            </a:r>
            <a:r>
              <a:rPr lang="hu-HU" sz="2800" dirty="0" err="1" smtClean="0"/>
              <a:t>Kultur</a:t>
            </a:r>
            <a:r>
              <a:rPr lang="hu-HU" sz="2800" dirty="0" smtClean="0"/>
              <a:t> </a:t>
            </a:r>
            <a:r>
              <a:rPr lang="hu-HU" sz="2800" dirty="0" err="1" smtClean="0"/>
              <a:t>Sanat</a:t>
            </a:r>
            <a:r>
              <a:rPr lang="hu-HU" sz="2800" dirty="0" smtClean="0"/>
              <a:t> </a:t>
            </a:r>
            <a:r>
              <a:rPr lang="hu-HU" sz="2800" dirty="0" err="1" smtClean="0"/>
              <a:t>Ve</a:t>
            </a:r>
            <a:r>
              <a:rPr lang="hu-HU" sz="2800" dirty="0" smtClean="0"/>
              <a:t> </a:t>
            </a:r>
            <a:r>
              <a:rPr lang="hu-HU" sz="2800" dirty="0" err="1" smtClean="0"/>
              <a:t>Muzik</a:t>
            </a:r>
            <a:r>
              <a:rPr lang="hu-HU" sz="2800" dirty="0" smtClean="0"/>
              <a:t> </a:t>
            </a:r>
            <a:r>
              <a:rPr lang="hu-HU" sz="2800" dirty="0" err="1" smtClean="0"/>
              <a:t>Dernegi</a:t>
            </a:r>
            <a:r>
              <a:rPr lang="hu-HU" sz="2800" b="1" dirty="0" smtClean="0"/>
              <a:t> </a:t>
            </a:r>
            <a:r>
              <a:rPr lang="hu-HU" sz="2800" dirty="0" smtClean="0"/>
              <a:t>(TR</a:t>
            </a:r>
            <a:r>
              <a:rPr lang="hu-HU" sz="2800" dirty="0" smtClean="0"/>
              <a:t>)</a:t>
            </a:r>
          </a:p>
          <a:p>
            <a:pPr algn="ctr">
              <a:buNone/>
            </a:pPr>
            <a:endParaRPr lang="hu-HU" sz="2800" dirty="0" smtClean="0"/>
          </a:p>
          <a:p>
            <a:pPr algn="ctr">
              <a:buNone/>
            </a:pPr>
            <a:r>
              <a:rPr lang="hu-HU" sz="2800" b="1" dirty="0" smtClean="0"/>
              <a:t>Multiplikációs esemény</a:t>
            </a:r>
          </a:p>
          <a:p>
            <a:pPr algn="ctr">
              <a:buNone/>
            </a:pPr>
            <a:r>
              <a:rPr lang="hu-HU" sz="2800" b="1" dirty="0" smtClean="0"/>
              <a:t>2022. 12. 15. </a:t>
            </a:r>
            <a:endParaRPr lang="hu-HU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 projekt céljai: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algn="just"/>
            <a:r>
              <a:rPr lang="hu-HU" sz="5600" b="1" dirty="0" smtClean="0"/>
              <a:t>- </a:t>
            </a:r>
            <a:r>
              <a:rPr lang="hu-HU" sz="5600" dirty="0" smtClean="0"/>
              <a:t>megjelenés nemzetközi színtéren, közös munka és együttműködés kialakítása külföldi partnerrel</a:t>
            </a:r>
          </a:p>
          <a:p>
            <a:pPr algn="just"/>
            <a:endParaRPr lang="hu-HU" sz="5600" dirty="0" smtClean="0"/>
          </a:p>
          <a:p>
            <a:pPr algn="just"/>
            <a:r>
              <a:rPr lang="hu-HU" sz="5600" dirty="0" smtClean="0"/>
              <a:t>- nagyobb léptékű projekt, </a:t>
            </a:r>
            <a:r>
              <a:rPr lang="hu-HU" sz="5600" dirty="0" err="1" smtClean="0"/>
              <a:t>coorporation</a:t>
            </a:r>
            <a:r>
              <a:rPr lang="hu-HU" sz="5600" dirty="0" smtClean="0"/>
              <a:t> előkészítése, ennek "gyakorlása", bevezetése </a:t>
            </a:r>
          </a:p>
          <a:p>
            <a:pPr algn="just"/>
            <a:r>
              <a:rPr lang="hu-HU" sz="5600" dirty="0" smtClean="0"/>
              <a:t>- tudás- és tapasztalattranszfer, tudásbővítés nemzetközi színtéren</a:t>
            </a:r>
          </a:p>
          <a:p>
            <a:pPr algn="just"/>
            <a:endParaRPr lang="hu-HU" sz="5600" dirty="0" smtClean="0"/>
          </a:p>
          <a:p>
            <a:pPr algn="just"/>
            <a:r>
              <a:rPr lang="hu-HU" sz="5600" dirty="0" smtClean="0"/>
              <a:t>- nemzetközi partnerrel belső képzések megszervezése és lebonyolítása egyrészt a transznacionális szakmai együttműködés, másrészt a hátrányos helyzetű, magas </a:t>
            </a:r>
            <a:r>
              <a:rPr lang="hu-HU" sz="5600" dirty="0" err="1" smtClean="0"/>
              <a:t>kriminogén</a:t>
            </a:r>
            <a:r>
              <a:rPr lang="hu-HU" sz="5600" dirty="0" smtClean="0"/>
              <a:t> kockázatú célcsoportok társadalmi beilleszkedésének támogatása, esélyeinek növelése érdekében </a:t>
            </a:r>
          </a:p>
          <a:p>
            <a:pPr algn="just"/>
            <a:endParaRPr lang="hu-HU" sz="5600" dirty="0" smtClean="0"/>
          </a:p>
          <a:p>
            <a:pPr algn="just"/>
            <a:r>
              <a:rPr lang="hu-HU" sz="5600" dirty="0" smtClean="0"/>
              <a:t>- jó gyakorlatok beazonosítása, gyűjtése, szerkesztése, összeállítása a végső </a:t>
            </a:r>
            <a:r>
              <a:rPr lang="hu-HU" sz="5600" dirty="0" err="1" smtClean="0"/>
              <a:t>kedvezményezetti</a:t>
            </a:r>
            <a:r>
              <a:rPr lang="hu-HU" sz="5600" dirty="0" smtClean="0"/>
              <a:t> célcsoport minőségi ellátása érdekében, azaz nagyobb léptékű projekt, </a:t>
            </a:r>
            <a:r>
              <a:rPr lang="hu-HU" sz="5600" dirty="0" err="1" smtClean="0"/>
              <a:t>coorporation</a:t>
            </a:r>
            <a:r>
              <a:rPr lang="hu-HU" sz="5600" dirty="0" smtClean="0"/>
              <a:t> előmozdítása érdekében</a:t>
            </a:r>
          </a:p>
          <a:p>
            <a:pPr algn="just"/>
            <a:endParaRPr lang="hu-HU" sz="5600" dirty="0" smtClean="0"/>
          </a:p>
          <a:p>
            <a:pPr algn="just"/>
            <a:r>
              <a:rPr lang="hu-HU" sz="5600" b="1" dirty="0" smtClean="0"/>
              <a:t>- elsősorban a digitális kompetencia fejlesztés témájában, a hátrányos helyzetű célcsoporttagok és a többségi társadalom között meglévő digitális szakadék enyhítésére vonatkozó szakmai diskurzus elindítása, jó gyakorlatok beazonosítása és gyűjtése nemzetközi színtéren</a:t>
            </a:r>
          </a:p>
          <a:p>
            <a:pPr algn="just"/>
            <a:endParaRPr lang="hu-HU" sz="5600" b="1" dirty="0" smtClean="0"/>
          </a:p>
          <a:p>
            <a:pPr algn="just"/>
            <a:r>
              <a:rPr lang="hu-HU" sz="5600" b="1" dirty="0" smtClean="0"/>
              <a:t>- kiemelten a művészet és a digitális tudás közötti kapcsolat feltárása, lehetőségeinek kiaknázása a közös együttműködés során</a:t>
            </a:r>
          </a:p>
          <a:p>
            <a:pPr algn="just"/>
            <a:endParaRPr lang="hu-HU" sz="5600" b="1" dirty="0" smtClean="0"/>
          </a:p>
          <a:p>
            <a:pPr algn="just"/>
            <a:r>
              <a:rPr lang="hu-HU" sz="5600" dirty="0" smtClean="0"/>
              <a:t>- </a:t>
            </a:r>
            <a:r>
              <a:rPr lang="hu-HU" sz="5600" b="1" dirty="0" smtClean="0"/>
              <a:t>emellett a művészet lehetőségei a társadalmi </a:t>
            </a:r>
            <a:r>
              <a:rPr lang="hu-HU" sz="5600" b="1" dirty="0" err="1" smtClean="0"/>
              <a:t>inkluzivitás</a:t>
            </a:r>
            <a:r>
              <a:rPr lang="hu-HU" sz="5600" b="1" dirty="0" smtClean="0"/>
              <a:t> erősítése, a </a:t>
            </a:r>
            <a:r>
              <a:rPr lang="hu-HU" sz="5600" b="1" dirty="0" err="1" smtClean="0"/>
              <a:t>reziliencia</a:t>
            </a:r>
            <a:r>
              <a:rPr lang="hu-HU" sz="5600" b="1" dirty="0" smtClean="0"/>
              <a:t> növelésében kérdéskör feltérképezése</a:t>
            </a:r>
          </a:p>
          <a:p>
            <a:pPr algn="just"/>
            <a:endParaRPr lang="hu-HU" sz="5600" b="1" dirty="0" smtClean="0"/>
          </a:p>
          <a:p>
            <a:pPr algn="just"/>
            <a:r>
              <a:rPr lang="hu-HU" sz="5600" dirty="0" smtClean="0"/>
              <a:t>- munkatársak, szakmai partnerek szemléletformálása</a:t>
            </a:r>
          </a:p>
          <a:p>
            <a:pPr algn="just"/>
            <a:endParaRPr lang="hu-HU" sz="5600" dirty="0" smtClean="0"/>
          </a:p>
          <a:p>
            <a:pPr algn="just"/>
            <a:r>
              <a:rPr lang="hu-HU" sz="5600" dirty="0" smtClean="0"/>
              <a:t>- innováció, együttműködés kialakítása. </a:t>
            </a:r>
          </a:p>
          <a:p>
            <a:r>
              <a:rPr lang="hu-HU" sz="5600" b="1" dirty="0" smtClean="0"/>
              <a:t> </a:t>
            </a:r>
            <a:endParaRPr lang="hu-HU" sz="5600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 projekt eredményei: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hu-HU" dirty="0" smtClean="0"/>
              <a:t>tudás-, ismeret és tapasztalattranszfer nemzetközi együttműködésben </a:t>
            </a:r>
            <a:r>
              <a:rPr lang="hu-HU" b="1" dirty="0" smtClean="0"/>
              <a:t>(eredménykommunikációs kiadvány</a:t>
            </a:r>
            <a:r>
              <a:rPr lang="hu-HU" dirty="0" smtClean="0"/>
              <a:t>)</a:t>
            </a:r>
          </a:p>
          <a:p>
            <a:pPr algn="just"/>
            <a:r>
              <a:rPr lang="hu-HU" dirty="0" smtClean="0"/>
              <a:t>- </a:t>
            </a:r>
            <a:r>
              <a:rPr lang="hu-HU" b="1" dirty="0" smtClean="0"/>
              <a:t>nagyobb léptékű projekt </a:t>
            </a:r>
            <a:r>
              <a:rPr lang="hu-HU" dirty="0" smtClean="0"/>
              <a:t>alapjainak kidolgozása, projektötlet és annak leírása</a:t>
            </a:r>
          </a:p>
          <a:p>
            <a:pPr algn="just"/>
            <a:r>
              <a:rPr lang="hu-HU" dirty="0" smtClean="0"/>
              <a:t>- belső képzések lebonyolítása a fentiek érdekében (</a:t>
            </a:r>
            <a:r>
              <a:rPr lang="hu-HU" b="1" dirty="0" smtClean="0"/>
              <a:t>módszertani segédlet a belső képzések lebonyolításához, témajegyzékkel, feldolgozandó tartalommal</a:t>
            </a:r>
            <a:r>
              <a:rPr lang="hu-HU" dirty="0" smtClean="0"/>
              <a:t>)</a:t>
            </a:r>
          </a:p>
          <a:p>
            <a:pPr algn="just"/>
            <a:r>
              <a:rPr lang="hu-HU" dirty="0" smtClean="0"/>
              <a:t>- </a:t>
            </a:r>
            <a:r>
              <a:rPr lang="hu-HU" b="1" dirty="0" smtClean="0"/>
              <a:t>jó gyakorlat gyűjtemény </a:t>
            </a:r>
            <a:r>
              <a:rPr lang="hu-HU" dirty="0" smtClean="0"/>
              <a:t>a végső </a:t>
            </a:r>
            <a:r>
              <a:rPr lang="hu-HU" dirty="0" err="1" smtClean="0"/>
              <a:t>kedvezményezetti</a:t>
            </a:r>
            <a:r>
              <a:rPr lang="hu-HU" dirty="0" smtClean="0"/>
              <a:t> célcsoport (</a:t>
            </a:r>
            <a:r>
              <a:rPr lang="hu-HU" b="1" dirty="0" smtClean="0"/>
              <a:t>hátrányos helyzetűek</a:t>
            </a:r>
            <a:r>
              <a:rPr lang="hu-HU" dirty="0" smtClean="0"/>
              <a:t>, kiemelten romák társadalmi </a:t>
            </a:r>
            <a:r>
              <a:rPr lang="hu-HU" dirty="0" err="1" smtClean="0"/>
              <a:t>inkluzitivátásnak</a:t>
            </a:r>
            <a:r>
              <a:rPr lang="hu-HU" dirty="0" smtClean="0"/>
              <a:t> növelése érdekében)</a:t>
            </a:r>
          </a:p>
          <a:p>
            <a:pPr algn="just"/>
            <a:r>
              <a:rPr lang="hu-HU" dirty="0" smtClean="0"/>
              <a:t>- fókuszált témák megjelenése a szervezetek szakmai diskurzus palettáján (</a:t>
            </a:r>
            <a:r>
              <a:rPr lang="hu-HU" b="1" dirty="0" smtClean="0"/>
              <a:t>digitális kompetencia fejlesztés, informatika és művészet kapcsolata, művészet mint a társadalmi beilleszkedés egyik lehetősége</a:t>
            </a:r>
            <a:r>
              <a:rPr lang="hu-HU" dirty="0" smtClean="0"/>
              <a:t>).</a:t>
            </a:r>
          </a:p>
          <a:p>
            <a:endParaRPr lang="hu-HU" dirty="0" smtClean="0"/>
          </a:p>
          <a:p>
            <a:endParaRPr lang="hu-HU" b="1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Kapcsolódás a prioritásokhoz: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u-HU" dirty="0" smtClean="0"/>
              <a:t>- témájában, tartalmában és szemléletében (</a:t>
            </a:r>
            <a:r>
              <a:rPr lang="hu-HU" b="1" dirty="0" smtClean="0"/>
              <a:t>digitális kompetencia fejlesztés, digitális szakadék enyhítése</a:t>
            </a:r>
            <a:r>
              <a:rPr lang="hu-HU" dirty="0" smtClean="0"/>
              <a:t>)</a:t>
            </a:r>
          </a:p>
          <a:p>
            <a:r>
              <a:rPr lang="hu-HU" dirty="0" smtClean="0"/>
              <a:t>- </a:t>
            </a:r>
            <a:r>
              <a:rPr lang="hu-HU" b="1" dirty="0" smtClean="0"/>
              <a:t>romák, egyéb kisebbségek </a:t>
            </a:r>
            <a:r>
              <a:rPr lang="hu-HU" dirty="0" smtClean="0"/>
              <a:t>a végső </a:t>
            </a:r>
            <a:r>
              <a:rPr lang="hu-HU" dirty="0" err="1" smtClean="0"/>
              <a:t>kedvezményezetti</a:t>
            </a:r>
            <a:r>
              <a:rPr lang="hu-HU" dirty="0" smtClean="0"/>
              <a:t> célcsoport</a:t>
            </a:r>
          </a:p>
          <a:p>
            <a:r>
              <a:rPr lang="hu-HU" dirty="0" smtClean="0"/>
              <a:t>- hátrányos helyzetű célcsoporttagok </a:t>
            </a:r>
            <a:r>
              <a:rPr lang="hu-HU" b="1" dirty="0" smtClean="0"/>
              <a:t>társadalmi beilleszkedésének</a:t>
            </a:r>
            <a:r>
              <a:rPr lang="hu-HU" dirty="0" smtClean="0"/>
              <a:t> támogatása, ezzel a társadalmi alapértékek biztosítása</a:t>
            </a:r>
          </a:p>
          <a:p>
            <a:r>
              <a:rPr lang="hu-HU" dirty="0" smtClean="0"/>
              <a:t>- </a:t>
            </a:r>
            <a:r>
              <a:rPr lang="hu-HU" b="1" dirty="0" smtClean="0"/>
              <a:t>nemzetközi</a:t>
            </a:r>
            <a:r>
              <a:rPr lang="hu-HU" dirty="0" smtClean="0"/>
              <a:t> színtéren kapcsolatépítés, együttműködés kialakítása, ennek fejlesztése</a:t>
            </a:r>
          </a:p>
          <a:p>
            <a:r>
              <a:rPr lang="hu-HU" dirty="0" smtClean="0"/>
              <a:t>- </a:t>
            </a:r>
            <a:r>
              <a:rPr lang="hu-HU" b="1" dirty="0" smtClean="0"/>
              <a:t>befogadás és sokszínűség </a:t>
            </a:r>
            <a:r>
              <a:rPr lang="hu-HU" dirty="0" smtClean="0"/>
              <a:t>az élet minden területén mint alapérték, szemlélet és megközelítés.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Célcsoportok: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/>
          <a:lstStyle/>
          <a:p>
            <a:pPr algn="just"/>
            <a:r>
              <a:rPr lang="hu-HU" dirty="0" smtClean="0"/>
              <a:t>hátrányos helyzetű, magas </a:t>
            </a:r>
            <a:r>
              <a:rPr lang="hu-HU" dirty="0" err="1" smtClean="0"/>
              <a:t>kriminogén</a:t>
            </a:r>
            <a:r>
              <a:rPr lang="hu-HU" dirty="0" smtClean="0"/>
              <a:t> kockázatú, </a:t>
            </a:r>
            <a:r>
              <a:rPr lang="hu-HU" dirty="0" err="1" smtClean="0"/>
              <a:t>marginalizált</a:t>
            </a:r>
            <a:r>
              <a:rPr lang="hu-HU" dirty="0" smtClean="0"/>
              <a:t>, kiemelten romák</a:t>
            </a:r>
          </a:p>
          <a:p>
            <a:pPr algn="just"/>
            <a:r>
              <a:rPr lang="hu-HU" dirty="0" smtClean="0"/>
              <a:t>a velük foglalkozó szakemberek</a:t>
            </a:r>
          </a:p>
          <a:p>
            <a:pPr algn="just"/>
            <a:r>
              <a:rPr lang="hu-HU" dirty="0" smtClean="0"/>
              <a:t>a projektben résztvevő szakemberek</a:t>
            </a:r>
            <a:endParaRPr lang="hu-H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A támogatás okai: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hu-HU" dirty="0" smtClean="0"/>
              <a:t>- mindkét szervezet hátrányos helyzetű, </a:t>
            </a:r>
            <a:r>
              <a:rPr lang="hu-HU" dirty="0" err="1" smtClean="0"/>
              <a:t>marginalizált</a:t>
            </a:r>
            <a:r>
              <a:rPr lang="hu-HU" dirty="0" smtClean="0"/>
              <a:t> helyzetben lévő célcsoporttal foglalkozik, sok éve, elhivatott szakemberekkel</a:t>
            </a:r>
          </a:p>
          <a:p>
            <a:pPr algn="just"/>
            <a:r>
              <a:rPr lang="hu-HU" dirty="0" smtClean="0"/>
              <a:t>- mindkét szervezet rendelkezik hazai együttműködési lehetőségekkel, tehát nyitottak a szakmai partnerségek kialakítására</a:t>
            </a:r>
          </a:p>
          <a:p>
            <a:pPr algn="just"/>
            <a:r>
              <a:rPr lang="hu-HU" dirty="0" smtClean="0"/>
              <a:t>- mindkét szervezet szeretne fejlődni, tanulni, szakmai diskurzust folytatni a szakterületen, nemcsak hazai, hanem nemzetközi szakmai színtéren is</a:t>
            </a:r>
          </a:p>
          <a:p>
            <a:pPr algn="just"/>
            <a:r>
              <a:rPr lang="hu-HU" dirty="0" smtClean="0"/>
              <a:t>- a Crime Stop Alapítvány szakmai fejlődéséhez nélkülözhetetlen egy nyertes nemzetközi pályázati projekt lebonyolítása, ami vonzóbbá teszi az intézményt hazai és nemzetközi színtéren is</a:t>
            </a:r>
          </a:p>
          <a:p>
            <a:pPr algn="just"/>
            <a:r>
              <a:rPr lang="hu-HU" dirty="0" smtClean="0"/>
              <a:t>- a Crime Stop Alapítvány szeretné kipróbálni magát egy nemzetközi projekt lebonyolításában, ezzel növelni a szervezet menedzsmenti kapacitásait </a:t>
            </a:r>
          </a:p>
          <a:p>
            <a:pPr algn="just"/>
            <a:r>
              <a:rPr lang="hu-HU" dirty="0" smtClean="0"/>
              <a:t>- a szervezetek szakembereinek személyes és szakmai kompetenciája mindenképpen fejlődne a </a:t>
            </a:r>
            <a:r>
              <a:rPr lang="hu-HU" dirty="0" err="1" smtClean="0"/>
              <a:t>projektlebonyolítás</a:t>
            </a:r>
            <a:r>
              <a:rPr lang="hu-HU" dirty="0" smtClean="0"/>
              <a:t> kapcsán, ami jelentősen fejlesztené a szervezetek szolgáltatásait, azaz a végső </a:t>
            </a:r>
            <a:r>
              <a:rPr lang="hu-HU" dirty="0" err="1" smtClean="0"/>
              <a:t>kedvezményezetti</a:t>
            </a:r>
            <a:r>
              <a:rPr lang="hu-HU" dirty="0" smtClean="0"/>
              <a:t> célcsoport életesélyeit növelhetné végső soron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Együttműködés: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hu-HU" sz="5600" b="1" dirty="0" smtClean="0"/>
              <a:t>Amit a projektbe hoz a Crime Stop Alapítvány: </a:t>
            </a:r>
          </a:p>
          <a:p>
            <a:r>
              <a:rPr lang="hu-HU" sz="5600" dirty="0" smtClean="0"/>
              <a:t> </a:t>
            </a:r>
          </a:p>
          <a:p>
            <a:r>
              <a:rPr lang="hu-HU" sz="5600" dirty="0" smtClean="0"/>
              <a:t>- koordináció biztosítása</a:t>
            </a:r>
          </a:p>
          <a:p>
            <a:r>
              <a:rPr lang="hu-HU" sz="5600" dirty="0" smtClean="0"/>
              <a:t>- partnerségi együttműködési projekt lebonyolítása, dokumentálása, el- és beszámolás (projektmenedzsment)</a:t>
            </a:r>
          </a:p>
          <a:p>
            <a:r>
              <a:rPr lang="hu-HU" sz="5600" dirty="0" smtClean="0"/>
              <a:t>- </a:t>
            </a:r>
            <a:r>
              <a:rPr lang="hu-HU" sz="5600" b="1" dirty="0" smtClean="0"/>
              <a:t>jó gyakorlat gyűjtemény, módszertani segédlet, eredménykommunikációs kiadvány</a:t>
            </a:r>
            <a:r>
              <a:rPr lang="hu-HU" sz="5600" dirty="0" smtClean="0"/>
              <a:t> létrehozásának irányítása, minőségbiztosítása</a:t>
            </a:r>
          </a:p>
          <a:p>
            <a:r>
              <a:rPr lang="hu-HU" sz="5600" dirty="0" smtClean="0"/>
              <a:t>- belső képzések lebonyolításának szervezése, megvalósítása</a:t>
            </a:r>
          </a:p>
          <a:p>
            <a:r>
              <a:rPr lang="hu-HU" sz="5600" dirty="0" smtClean="0"/>
              <a:t>- </a:t>
            </a:r>
            <a:r>
              <a:rPr lang="hu-HU" sz="5600" b="1" dirty="0" smtClean="0"/>
              <a:t>digitális kompetencia fejlesztés témaköre feldolgozásának irányítása</a:t>
            </a:r>
          </a:p>
          <a:p>
            <a:r>
              <a:rPr lang="hu-HU" sz="5600" dirty="0" smtClean="0"/>
              <a:t>- a digitális kompetencia fejlesztés gyakorlati tapasztalatait</a:t>
            </a:r>
          </a:p>
          <a:p>
            <a:r>
              <a:rPr lang="hu-HU" sz="5600" dirty="0" smtClean="0"/>
              <a:t>- </a:t>
            </a:r>
            <a:r>
              <a:rPr lang="hu-HU" sz="5600" b="1" dirty="0" smtClean="0"/>
              <a:t>a romákkal, magas </a:t>
            </a:r>
            <a:r>
              <a:rPr lang="hu-HU" sz="5600" b="1" dirty="0" err="1" smtClean="0"/>
              <a:t>kriminogén</a:t>
            </a:r>
            <a:r>
              <a:rPr lang="hu-HU" sz="5600" b="1" dirty="0" smtClean="0"/>
              <a:t> kockázatúakkal folytatott segítő és oktató munka módszertanát, annak speciális szegmenseivel</a:t>
            </a:r>
          </a:p>
          <a:p>
            <a:r>
              <a:rPr lang="hu-HU" sz="5600" dirty="0" smtClean="0"/>
              <a:t>- módszertant, új eszközöket (személyre szabott módszer, </a:t>
            </a:r>
            <a:r>
              <a:rPr lang="hu-HU" sz="5600" dirty="0" err="1" smtClean="0"/>
              <a:t>coaching</a:t>
            </a:r>
            <a:r>
              <a:rPr lang="hu-HU" sz="5600" dirty="0" smtClean="0"/>
              <a:t>, csoportmunka, társasjáték mint eszköz a fejlesztésben)</a:t>
            </a:r>
          </a:p>
          <a:p>
            <a:r>
              <a:rPr lang="hu-HU" sz="5600" dirty="0" smtClean="0"/>
              <a:t> </a:t>
            </a:r>
          </a:p>
          <a:p>
            <a:r>
              <a:rPr lang="hu-HU" sz="5600" b="1" dirty="0" smtClean="0"/>
              <a:t>Amit a projektbe hoz a török partnerszervezet: </a:t>
            </a:r>
          </a:p>
          <a:p>
            <a:endParaRPr lang="hu-HU" sz="5600" b="1" dirty="0" smtClean="0"/>
          </a:p>
          <a:p>
            <a:r>
              <a:rPr lang="hu-HU" sz="5600" dirty="0" smtClean="0"/>
              <a:t>- a folyamatos, aktív részvétel biztosítása az együttműködésben</a:t>
            </a:r>
          </a:p>
          <a:p>
            <a:r>
              <a:rPr lang="hu-HU" sz="5600" dirty="0" smtClean="0"/>
              <a:t>- partnerségi együttműködésben aktív részvétel</a:t>
            </a:r>
          </a:p>
          <a:p>
            <a:r>
              <a:rPr lang="hu-HU" sz="5600" dirty="0" smtClean="0"/>
              <a:t>-  az eredmények kialakításában (</a:t>
            </a:r>
            <a:r>
              <a:rPr lang="hu-HU" sz="5600" dirty="0" err="1" smtClean="0"/>
              <a:t>lsd</a:t>
            </a:r>
            <a:r>
              <a:rPr lang="hu-HU" sz="5600" dirty="0" smtClean="0"/>
              <a:t>. fent!) aktív részvétel</a:t>
            </a:r>
          </a:p>
          <a:p>
            <a:r>
              <a:rPr lang="hu-HU" sz="5600" dirty="0" smtClean="0"/>
              <a:t>- részvétel a belső képzéseken</a:t>
            </a:r>
          </a:p>
          <a:p>
            <a:r>
              <a:rPr lang="hu-HU" sz="5600" dirty="0" smtClean="0"/>
              <a:t>- </a:t>
            </a:r>
            <a:r>
              <a:rPr lang="hu-HU" sz="5600" b="1" dirty="0" smtClean="0"/>
              <a:t>művészet és befogadás témaköre feldolgozásának irányítása</a:t>
            </a:r>
          </a:p>
          <a:p>
            <a:r>
              <a:rPr lang="hu-HU" sz="5600" b="1" dirty="0" smtClean="0"/>
              <a:t>- művészetek a társadalmi beilleszkedés segítésében - gyakorlati tapasztalatainak megosztása</a:t>
            </a:r>
          </a:p>
          <a:p>
            <a:r>
              <a:rPr lang="hu-HU" sz="5600" b="1" dirty="0" smtClean="0"/>
              <a:t>- a hátrányos helyzetűekkel a művészet eszközével, módszereivel és szemléletében foglalkozó programok módszertanát.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Tevékenységek: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hu-HU" b="1" dirty="0" smtClean="0"/>
              <a:t>I. </a:t>
            </a:r>
            <a:r>
              <a:rPr lang="hu-HU" b="1" dirty="0" err="1" smtClean="0"/>
              <a:t>pm</a:t>
            </a:r>
            <a:r>
              <a:rPr lang="hu-HU" b="1" dirty="0" smtClean="0"/>
              <a:t>: </a:t>
            </a:r>
            <a:r>
              <a:rPr lang="hu-HU" dirty="0" smtClean="0"/>
              <a:t>GD, </a:t>
            </a:r>
            <a:r>
              <a:rPr lang="hu-HU" dirty="0" err="1" smtClean="0"/>
              <a:t>projekthonlap</a:t>
            </a:r>
            <a:r>
              <a:rPr lang="hu-HU" b="1" dirty="0" smtClean="0"/>
              <a:t>, eredménykommunikációs kiadvány, </a:t>
            </a:r>
            <a:r>
              <a:rPr lang="hu-HU" dirty="0" smtClean="0"/>
              <a:t>spotok a projektről (2 db), szórólap, havi beszámolók, jegyzőkönyvek,</a:t>
            </a:r>
            <a:r>
              <a:rPr lang="hu-HU" b="1" dirty="0" smtClean="0"/>
              <a:t> </a:t>
            </a:r>
            <a:r>
              <a:rPr lang="hu-HU" b="1" i="1" dirty="0" smtClean="0"/>
              <a:t>munkaterv, partnerségi megállapodás</a:t>
            </a:r>
          </a:p>
          <a:p>
            <a:pPr algn="just"/>
            <a:r>
              <a:rPr lang="hu-HU" b="1" dirty="0" smtClean="0"/>
              <a:t>eredmények: jó gyakorlat gyűjtemény, útmutató, módszertani segédlet </a:t>
            </a:r>
          </a:p>
          <a:p>
            <a:pPr algn="just"/>
            <a:r>
              <a:rPr lang="hu-HU" b="1" dirty="0" smtClean="0"/>
              <a:t>belső képzési anyagok (</a:t>
            </a:r>
            <a:r>
              <a:rPr lang="hu-HU" b="1" dirty="0" err="1" smtClean="0"/>
              <a:t>projekthonlapon</a:t>
            </a:r>
            <a:r>
              <a:rPr lang="hu-HU" b="1" dirty="0" smtClean="0"/>
              <a:t> is!)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Tevékenységek: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b="1" dirty="0" smtClean="0"/>
              <a:t>II. Belső képzések a partnerségen belül</a:t>
            </a:r>
          </a:p>
          <a:p>
            <a:pPr algn="just">
              <a:buFontTx/>
              <a:buChar char="-"/>
            </a:pPr>
            <a:r>
              <a:rPr lang="hu-HU" b="1" dirty="0" smtClean="0"/>
              <a:t>2-2 nap, Magyarország, Törökország </a:t>
            </a:r>
            <a:r>
              <a:rPr lang="hu-HU" dirty="0" smtClean="0"/>
              <a:t>(2022 április - Törökországban, 2022 október - Magyarországon)</a:t>
            </a:r>
          </a:p>
          <a:p>
            <a:pPr>
              <a:buFontTx/>
              <a:buChar char="-"/>
            </a:pPr>
            <a:r>
              <a:rPr lang="hu-HU" b="1" dirty="0" smtClean="0"/>
              <a:t>Kéthavonta 1 alkalom online </a:t>
            </a:r>
            <a:r>
              <a:rPr lang="hu-HU" dirty="0" smtClean="0"/>
              <a:t>(munkatervben a javasolt dátumok – 4 alkalom HU, 2 alkalom TR)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Tevékenységek: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b="1" dirty="0" smtClean="0"/>
              <a:t>III. Nemzetközi találkozók (TM) - WB</a:t>
            </a:r>
          </a:p>
          <a:p>
            <a:pPr>
              <a:buFontTx/>
              <a:buChar char="-"/>
            </a:pPr>
            <a:r>
              <a:rPr lang="hu-HU" b="1" dirty="0" smtClean="0"/>
              <a:t>3 db: 1 Törökország, 2 </a:t>
            </a:r>
            <a:r>
              <a:rPr lang="hu-HU" b="1" dirty="0" err="1" smtClean="0"/>
              <a:t>Mo</a:t>
            </a:r>
            <a:r>
              <a:rPr lang="hu-HU" b="1" dirty="0" smtClean="0"/>
              <a:t>. </a:t>
            </a:r>
          </a:p>
          <a:p>
            <a:pPr>
              <a:buNone/>
            </a:pPr>
            <a:r>
              <a:rPr lang="hu-HU" dirty="0" smtClean="0"/>
              <a:t>(2022 március és december: Magyarország</a:t>
            </a:r>
          </a:p>
          <a:p>
            <a:pPr>
              <a:buNone/>
            </a:pPr>
            <a:r>
              <a:rPr lang="hu-HU" dirty="0" smtClean="0"/>
              <a:t>2022 június: Törökország)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/>
              <a:t>Tevékenységek: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hu-HU" b="1" dirty="0" smtClean="0"/>
              <a:t>IV. Kétoldalú találkozók</a:t>
            </a:r>
          </a:p>
          <a:p>
            <a:pPr algn="just">
              <a:buFontTx/>
              <a:buChar char="-"/>
            </a:pPr>
            <a:r>
              <a:rPr lang="hu-HU" b="1" dirty="0" smtClean="0"/>
              <a:t>3-3 napos: </a:t>
            </a:r>
            <a:r>
              <a:rPr lang="hu-HU" b="1" dirty="0" err="1" smtClean="0"/>
              <a:t>Mo</a:t>
            </a:r>
            <a:r>
              <a:rPr lang="hu-HU" b="1" dirty="0" smtClean="0"/>
              <a:t>., Törökország – 2 segítő, 3 célcsoporttag</a:t>
            </a:r>
          </a:p>
          <a:p>
            <a:pPr algn="just">
              <a:buNone/>
            </a:pPr>
            <a:r>
              <a:rPr lang="hu-HU" dirty="0" smtClean="0"/>
              <a:t>(2022 május: Magyarország</a:t>
            </a:r>
          </a:p>
          <a:p>
            <a:pPr algn="just">
              <a:buNone/>
            </a:pPr>
            <a:r>
              <a:rPr lang="hu-HU" dirty="0" smtClean="0"/>
              <a:t> 2022 augusztus: Törökország)</a:t>
            </a:r>
          </a:p>
          <a:p>
            <a:pPr>
              <a:buNone/>
            </a:pPr>
            <a:endParaRPr lang="hu-H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 smtClean="0"/>
              <a:t>Tevékenységek:</a:t>
            </a:r>
            <a:r>
              <a:rPr lang="hu-HU" dirty="0" smtClean="0"/>
              <a:t> </a:t>
            </a:r>
            <a:r>
              <a:rPr lang="hu-HU" b="1" dirty="0" smtClean="0"/>
              <a:t/>
            </a:r>
            <a:br>
              <a:rPr lang="hu-HU" b="1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u-HU" dirty="0" smtClean="0"/>
              <a:t>V. </a:t>
            </a:r>
            <a:r>
              <a:rPr lang="hu-HU" b="1" dirty="0" smtClean="0"/>
              <a:t>Multiplikációs események</a:t>
            </a:r>
          </a:p>
          <a:p>
            <a:pPr>
              <a:buNone/>
            </a:pPr>
            <a:r>
              <a:rPr lang="hu-HU" b="1" dirty="0" smtClean="0"/>
              <a:t>2 db – </a:t>
            </a:r>
            <a:r>
              <a:rPr lang="hu-HU" b="1" dirty="0" err="1" smtClean="0"/>
              <a:t>Mo</a:t>
            </a:r>
            <a:r>
              <a:rPr lang="hu-HU" b="1" dirty="0" smtClean="0"/>
              <a:t>., Törökország</a:t>
            </a:r>
          </a:p>
          <a:p>
            <a:pPr>
              <a:buNone/>
            </a:pPr>
            <a:r>
              <a:rPr lang="hu-HU" dirty="0" smtClean="0"/>
              <a:t>(2022 szeptember: Törökország</a:t>
            </a:r>
          </a:p>
          <a:p>
            <a:pPr>
              <a:buNone/>
            </a:pPr>
            <a:r>
              <a:rPr lang="hu-HU" dirty="0" smtClean="0"/>
              <a:t>  2022 december: Magyarország)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hu-HU" dirty="0" smtClean="0"/>
              <a:t>Köszönjük a figyelmet</a:t>
            </a:r>
            <a:r>
              <a:rPr lang="hu-HU" dirty="0" smtClean="0"/>
              <a:t>!</a:t>
            </a:r>
          </a:p>
          <a:p>
            <a:pPr algn="ctr">
              <a:buNone/>
            </a:pPr>
            <a:endParaRPr lang="hu-HU" dirty="0" smtClean="0"/>
          </a:p>
          <a:p>
            <a:pPr algn="ctr">
              <a:buNone/>
            </a:pPr>
            <a:r>
              <a:rPr lang="hu-HU" dirty="0" smtClean="0"/>
              <a:t>e-mail: </a:t>
            </a:r>
            <a:r>
              <a:rPr lang="hu-HU" dirty="0" smtClean="0">
                <a:hlinkClick r:id="rId2"/>
              </a:rPr>
              <a:t>info@</a:t>
            </a:r>
            <a:r>
              <a:rPr lang="hu-HU" dirty="0" err="1" smtClean="0">
                <a:hlinkClick r:id="rId2"/>
              </a:rPr>
              <a:t>crimestop.hu</a:t>
            </a:r>
            <a:endParaRPr lang="hu-HU" dirty="0" smtClean="0"/>
          </a:p>
          <a:p>
            <a:pPr algn="ctr">
              <a:buNone/>
            </a:pPr>
            <a:r>
              <a:rPr lang="hu-HU" dirty="0" smtClean="0"/>
              <a:t>Giba András </a:t>
            </a:r>
          </a:p>
          <a:p>
            <a:pPr algn="ctr">
              <a:buNone/>
            </a:pPr>
            <a:r>
              <a:rPr lang="hu-HU" dirty="0" smtClean="0"/>
              <a:t>+36 70-2345-341</a:t>
            </a:r>
          </a:p>
          <a:p>
            <a:pPr algn="ctr">
              <a:buNone/>
            </a:pPr>
            <a:endParaRPr lang="hu-HU" dirty="0" smtClean="0"/>
          </a:p>
          <a:p>
            <a:pPr algn="ctr">
              <a:buNone/>
            </a:pPr>
            <a:r>
              <a:rPr lang="hu-HU" dirty="0" smtClean="0"/>
              <a:t>Projekt honlap</a:t>
            </a:r>
            <a:r>
              <a:rPr lang="hu-HU" dirty="0" smtClean="0"/>
              <a:t>: </a:t>
            </a:r>
            <a:r>
              <a:rPr lang="hu-HU" dirty="0" smtClean="0">
                <a:hlinkClick r:id="rId3"/>
              </a:rPr>
              <a:t>http://www.csprogression.hu</a:t>
            </a:r>
            <a:r>
              <a:rPr lang="hu-HU" dirty="0" smtClean="0">
                <a:hlinkClick r:id="rId3"/>
              </a:rPr>
              <a:t>/</a:t>
            </a:r>
            <a:endParaRPr lang="hu-HU" dirty="0" smtClean="0"/>
          </a:p>
          <a:p>
            <a:pPr algn="ctr">
              <a:buNone/>
            </a:pPr>
            <a:r>
              <a:rPr lang="hu-HU" smtClean="0"/>
              <a:t>Honlap: </a:t>
            </a:r>
            <a:r>
              <a:rPr lang="hu-HU" smtClean="0">
                <a:hlinkClick r:id="rId4"/>
              </a:rPr>
              <a:t>https://</a:t>
            </a:r>
            <a:r>
              <a:rPr lang="hu-HU" smtClean="0">
                <a:hlinkClick r:id="rId4"/>
              </a:rPr>
              <a:t>crimestop.hu</a:t>
            </a:r>
            <a:r>
              <a:rPr lang="hu-HU" smtClean="0">
                <a:hlinkClick r:id="rId4"/>
              </a:rPr>
              <a:t>/</a:t>
            </a:r>
            <a:endParaRPr lang="hu-HU" smtClean="0"/>
          </a:p>
          <a:p>
            <a:pPr algn="ctr">
              <a:buNone/>
            </a:pP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733</Words>
  <Application>Microsoft Office PowerPoint</Application>
  <PresentationFormat>Diavetítés a képernyőre (4:3 oldalarány)</PresentationFormat>
  <Paragraphs>105</Paragraphs>
  <Slides>13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4" baseType="lpstr">
      <vt:lpstr>Office-téma</vt:lpstr>
      <vt:lpstr>1. dia</vt:lpstr>
      <vt:lpstr>A projekt céljai: </vt:lpstr>
      <vt:lpstr>A projekt eredményei: </vt:lpstr>
      <vt:lpstr>Kapcsolódás a prioritásokhoz:</vt:lpstr>
      <vt:lpstr>Célcsoportok:</vt:lpstr>
      <vt:lpstr>A támogatás okai:</vt:lpstr>
      <vt:lpstr>Együttműködés:</vt:lpstr>
      <vt:lpstr>Tevékenységek: </vt:lpstr>
      <vt:lpstr>Tevékenységek:</vt:lpstr>
      <vt:lpstr>Tevékenységek:</vt:lpstr>
      <vt:lpstr>Tevékenységek:</vt:lpstr>
      <vt:lpstr>Tevékenységek:  </vt:lpstr>
      <vt:lpstr>13. dia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Andras</dc:creator>
  <cp:lastModifiedBy>Mercedes</cp:lastModifiedBy>
  <cp:revision>17</cp:revision>
  <dcterms:created xsi:type="dcterms:W3CDTF">2020-12-18T07:21:37Z</dcterms:created>
  <dcterms:modified xsi:type="dcterms:W3CDTF">2022-12-15T11:19:49Z</dcterms:modified>
</cp:coreProperties>
</file>